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8" r:id="rId3"/>
    <p:sldId id="260" r:id="rId4"/>
    <p:sldId id="261" r:id="rId5"/>
    <p:sldId id="267" r:id="rId6"/>
    <p:sldId id="265" r:id="rId7"/>
    <p:sldId id="266" r:id="rId8"/>
    <p:sldId id="268" r:id="rId9"/>
    <p:sldId id="262" r:id="rId10"/>
    <p:sldId id="263" r:id="rId11"/>
    <p:sldId id="264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1"/>
  </p:normalViewPr>
  <p:slideViewPr>
    <p:cSldViewPr snapToGrid="0" snapToObjects="1">
      <p:cViewPr>
        <p:scale>
          <a:sx n="110" d="100"/>
          <a:sy n="110" d="100"/>
        </p:scale>
        <p:origin x="80" y="-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150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33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98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805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599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1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517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53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892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9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83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0983565-F877-DB42-ACB5-B43079C6C368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2C90668-38DA-5649-83C3-1906A2CBF21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145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LDA,</a:t>
            </a:r>
            <a:r>
              <a:rPr lang="zh-CN" altLang="en-US" dirty="0" smtClean="0"/>
              <a:t> </a:t>
            </a:r>
            <a:r>
              <a:rPr lang="en-US" altLang="zh-CN" dirty="0" smtClean="0"/>
              <a:t>QDA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Logistic</a:t>
            </a:r>
            <a:r>
              <a:rPr lang="zh-CN" altLang="en-US" dirty="0" smtClean="0"/>
              <a:t> </a:t>
            </a:r>
            <a:r>
              <a:rPr lang="en-US" altLang="zh-CN" dirty="0" smtClean="0"/>
              <a:t>Regression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classifying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soil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samples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Project1,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</a:t>
            </a:r>
            <a:r>
              <a:rPr lang="zh-CN" altLang="en-US" dirty="0" smtClean="0"/>
              <a:t> </a:t>
            </a:r>
            <a:r>
              <a:rPr lang="en-US" altLang="zh-CN" dirty="0" smtClean="0"/>
              <a:t>557</a:t>
            </a:r>
            <a:r>
              <a:rPr lang="zh-CN" altLang="en-US" dirty="0" smtClean="0"/>
              <a:t> </a:t>
            </a:r>
            <a:r>
              <a:rPr lang="en-US" altLang="zh-CN" dirty="0" smtClean="0"/>
              <a:t>Spring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2018</a:t>
            </a:r>
          </a:p>
          <a:p>
            <a:r>
              <a:rPr lang="en-US" altLang="zh-CN" dirty="0" err="1" smtClean="0"/>
              <a:t>Meridith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Bartley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Fei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jiang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76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Multinomial Logistic Regression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72137"/>
            <a:ext cx="3596966" cy="1746395"/>
          </a:xfrm>
        </p:spPr>
        <p:txBody>
          <a:bodyPr>
            <a:normAutofit/>
          </a:bodyPr>
          <a:lstStyle/>
          <a:p>
            <a:r>
              <a:rPr lang="en-US" sz="2200" dirty="0" smtClean="0"/>
              <a:t>Multinomial logistic regression was chosen as the response variable, Soil Order, is comprised of 9 independent (and not ordinal) categories. </a:t>
            </a:r>
          </a:p>
          <a:p>
            <a:endParaRPr lang="en-US" dirty="0"/>
          </a:p>
        </p:txBody>
      </p:sp>
      <p:graphicFrame>
        <p:nvGraphicFramePr>
          <p:cNvPr id="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4112581"/>
              </p:ext>
            </p:extLst>
          </p:nvPr>
        </p:nvGraphicFramePr>
        <p:xfrm>
          <a:off x="3784971" y="2097220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0.61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  <p:graphicFrame>
        <p:nvGraphicFramePr>
          <p:cNvPr id="5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364645"/>
              </p:ext>
            </p:extLst>
          </p:nvPr>
        </p:nvGraphicFramePr>
        <p:xfrm>
          <a:off x="7243279" y="2097220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</a:t>
                      </a:r>
                      <a:r>
                        <a:rPr lang="en-US" altLang="zh-CN" sz="1800" b="1" i="1" u="none" strike="noStrike" dirty="0" smtClean="0">
                          <a:effectLst/>
                        </a:rPr>
                        <a:t>57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389998" y="1733758"/>
            <a:ext cx="1843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51683" y="1733758"/>
            <a:ext cx="2982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Reduced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Dimension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891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Comparison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Conclusion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93290" y="1737360"/>
            <a:ext cx="1096458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sz="2200" dirty="0" smtClean="0"/>
              <a:t>While individual soil Orders were best predicted by various approaches, the Multinomial Logistic Regression method exhibited the overall highest percentage of correct classifications for these data. </a:t>
            </a:r>
          </a:p>
          <a:p>
            <a:pPr marL="342900" indent="-342900">
              <a:buFont typeface="Wingdings" charset="2"/>
              <a:buChar char="Ø"/>
            </a:pPr>
            <a:endParaRPr lang="en-US" sz="2200" dirty="0"/>
          </a:p>
          <a:p>
            <a:pPr marL="342900" indent="-342900">
              <a:buFont typeface="Wingdings" charset="2"/>
              <a:buChar char="Ø"/>
            </a:pPr>
            <a:r>
              <a:rPr lang="en-US" altLang="zh-CN" sz="2200" dirty="0" smtClean="0"/>
              <a:t>PCA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does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not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improve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the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prediction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accuracy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for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all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three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methods.</a:t>
            </a:r>
            <a:r>
              <a:rPr lang="zh-CN" altLang="en-US" sz="2200" dirty="0" smtClean="0"/>
              <a:t> </a:t>
            </a:r>
            <a:endParaRPr lang="en-US" sz="22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355220"/>
              </p:ext>
            </p:extLst>
          </p:nvPr>
        </p:nvGraphicFramePr>
        <p:xfrm>
          <a:off x="323556" y="4078914"/>
          <a:ext cx="11605847" cy="1788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  <a:gridCol w="1055077"/>
              </a:tblGrid>
              <a:tr h="606062">
                <a:tc>
                  <a:txBody>
                    <a:bodyPr/>
                    <a:lstStyle/>
                    <a:p>
                      <a:pPr algn="ctr" rtl="0" fontAlgn="b"/>
                      <a:endParaRPr lang="en-US" sz="17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Alfisols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Andisols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Aridisols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Inceptisols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Mollisols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Oxisols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Spodosols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Ultisols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Vertisols</a:t>
                      </a:r>
                      <a:endParaRPr lang="en-US" sz="17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700" b="1" i="1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Overall</a:t>
                      </a:r>
                    </a:p>
                  </a:txBody>
                  <a:tcPr marL="12700" marR="12700" marT="12700" marB="0" anchor="b"/>
                </a:tc>
              </a:tr>
              <a:tr h="3941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LDA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r-HR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0.13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hr-HR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1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0.58</a:t>
                      </a:r>
                    </a:p>
                  </a:txBody>
                  <a:tcPr marL="12700" marR="12700" marT="12700" marB="0" anchor="b"/>
                </a:tc>
              </a:tr>
              <a:tr h="3941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QDA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0.32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0.25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t-IT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0.94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fi-FI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1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0.58</a:t>
                      </a:r>
                    </a:p>
                  </a:txBody>
                  <a:tcPr marL="12700" marR="12700" marT="12700" marB="0" anchor="b"/>
                </a:tc>
              </a:tr>
              <a:tr h="394184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zh-CN" sz="17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L</a:t>
                      </a:r>
                      <a:r>
                        <a:rPr lang="en-US" sz="17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og</a:t>
                      </a:r>
                      <a:endParaRPr lang="en-US" sz="17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0.46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0.22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0.75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0.58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nb-NO" sz="1700" b="1" i="1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0.61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723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1670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710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5168"/>
            <a:ext cx="12192000" cy="2827663"/>
          </a:xfrm>
          <a:prstGeom prst="rect">
            <a:avLst/>
          </a:prstGeom>
        </p:spPr>
      </p:pic>
      <p:sp>
        <p:nvSpPr>
          <p:cNvPr id="3" name="5-Point Star 2"/>
          <p:cNvSpPr/>
          <p:nvPr/>
        </p:nvSpPr>
        <p:spPr>
          <a:xfrm>
            <a:off x="2025747" y="3545059"/>
            <a:ext cx="351693" cy="28135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5-Point Star 3"/>
          <p:cNvSpPr/>
          <p:nvPr/>
        </p:nvSpPr>
        <p:spPr>
          <a:xfrm>
            <a:off x="5188634" y="3147646"/>
            <a:ext cx="351693" cy="28135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5-Point Star 4"/>
          <p:cNvSpPr/>
          <p:nvPr/>
        </p:nvSpPr>
        <p:spPr>
          <a:xfrm>
            <a:off x="5188633" y="2866293"/>
            <a:ext cx="351693" cy="281353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4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Introduction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</a:t>
            </a:r>
            <a:r>
              <a:rPr lang="en-US" sz="2400" dirty="0" smtClean="0"/>
              <a:t>oil </a:t>
            </a:r>
            <a:r>
              <a:rPr lang="en-US" sz="2400" dirty="0"/>
              <a:t>sample data over the US downloaded from Natural Resources Conservation Service (NRCS</a:t>
            </a:r>
            <a:r>
              <a:rPr lang="en-US" sz="2400" dirty="0" smtClean="0"/>
              <a:t>)</a:t>
            </a:r>
          </a:p>
          <a:p>
            <a:pPr lvl="1"/>
            <a:endParaRPr lang="en-US" sz="20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~14,000 records. 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Predictors: Physical </a:t>
            </a:r>
            <a:r>
              <a:rPr lang="en-US" sz="2000" dirty="0"/>
              <a:t>(sand, silt, clay, organic carbon, </a:t>
            </a:r>
            <a:r>
              <a:rPr lang="en-US" sz="2000" dirty="0" smtClean="0"/>
              <a:t>and bulk </a:t>
            </a:r>
            <a:r>
              <a:rPr lang="en-US" sz="2000" dirty="0"/>
              <a:t>density)</a:t>
            </a:r>
            <a:r>
              <a:rPr lang="en-US" sz="2000" dirty="0" smtClean="0"/>
              <a:t>and </a:t>
            </a:r>
            <a:r>
              <a:rPr lang="en-US" sz="2000" dirty="0"/>
              <a:t>chemical properties (CEC soil, CEC clay, base saturation, and pH) </a:t>
            </a:r>
            <a:r>
              <a:rPr lang="en-US" sz="2000" dirty="0" smtClean="0"/>
              <a:t>of </a:t>
            </a:r>
            <a:r>
              <a:rPr lang="en-US" sz="2000" dirty="0"/>
              <a:t>soil </a:t>
            </a:r>
            <a:r>
              <a:rPr lang="en-US" sz="2000" dirty="0" smtClean="0"/>
              <a:t>samples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0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Response Variable: 9 soil </a:t>
            </a:r>
            <a:r>
              <a:rPr lang="en-US" sz="2000" dirty="0"/>
              <a:t>classification </a:t>
            </a:r>
            <a:r>
              <a:rPr lang="en-US" sz="2000" dirty="0" smtClean="0"/>
              <a:t>groups </a:t>
            </a:r>
            <a:r>
              <a:rPr lang="en-US" sz="2000" dirty="0"/>
              <a:t>(soil order). </a:t>
            </a:r>
          </a:p>
        </p:txBody>
      </p:sp>
    </p:spTree>
    <p:extLst>
      <p:ext uri="{BB962C8B-B14F-4D97-AF65-F5344CB8AC3E}">
        <p14:creationId xmlns:p14="http://schemas.microsoft.com/office/powerpoint/2010/main" val="3983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Classification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Methodology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207380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Linear Discriminant </a:t>
            </a:r>
            <a:r>
              <a:rPr lang="en-US" altLang="zh-CN" dirty="0" smtClean="0"/>
              <a:t>Analysis (LDA)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altLang="zh-CN" dirty="0"/>
              <a:t>Quadratic Discriminant </a:t>
            </a:r>
            <a:r>
              <a:rPr lang="en-US" altLang="zh-CN" dirty="0" smtClean="0"/>
              <a:t>Analysis (QDA)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dirty="0"/>
          </a:p>
          <a:p>
            <a:r>
              <a:rPr lang="en-US" altLang="zh-CN" dirty="0"/>
              <a:t>Multinomial Logistic </a:t>
            </a:r>
            <a:r>
              <a:rPr lang="en-US" altLang="zh-CN" dirty="0" smtClean="0"/>
              <a:t>Regression</a:t>
            </a:r>
          </a:p>
          <a:p>
            <a:endParaRPr lang="en-US" dirty="0"/>
          </a:p>
        </p:txBody>
      </p:sp>
      <p:sp>
        <p:nvSpPr>
          <p:cNvPr id="4" name="Right Brace 3"/>
          <p:cNvSpPr/>
          <p:nvPr/>
        </p:nvSpPr>
        <p:spPr>
          <a:xfrm>
            <a:off x="5631264" y="2207380"/>
            <a:ext cx="118183" cy="201168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61166" y="2937671"/>
            <a:ext cx="35349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Data: 80% of entire dataset</a:t>
            </a:r>
          </a:p>
          <a:p>
            <a:r>
              <a:rPr lang="en-US" dirty="0" smtClean="0"/>
              <a:t>Test Data: 20% of entire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60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95287"/>
            <a:ext cx="10058400" cy="1450757"/>
          </a:xfrm>
        </p:spPr>
        <p:txBody>
          <a:bodyPr/>
          <a:lstStyle/>
          <a:p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97280" y="1744394"/>
            <a:ext cx="282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LDA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on original database </a:t>
            </a:r>
            <a:endParaRPr lang="en-US" sz="20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049629"/>
              </p:ext>
            </p:extLst>
          </p:nvPr>
        </p:nvGraphicFramePr>
        <p:xfrm>
          <a:off x="829995" y="2100126"/>
          <a:ext cx="3310534" cy="4076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5267">
                  <a:extLst>
                    <a:ext uri="{9D8B030D-6E8A-4147-A177-3AD203B41FA5}">
                      <a16:colId xmlns:a16="http://schemas.microsoft.com/office/drawing/2014/main" xmlns="" val="3140344323"/>
                    </a:ext>
                  </a:extLst>
                </a:gridCol>
                <a:gridCol w="1655267">
                  <a:extLst>
                    <a:ext uri="{9D8B030D-6E8A-4147-A177-3AD203B41FA5}">
                      <a16:colId xmlns:a16="http://schemas.microsoft.com/office/drawing/2014/main" xmlns="" val="3031573191"/>
                    </a:ext>
                  </a:extLst>
                </a:gridCol>
              </a:tblGrid>
              <a:tr h="51819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267399532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Alfisols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0.588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1236980502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Andisols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0.486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54850676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0.560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504185095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0.132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3414866897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Mollisols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0.690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636283831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0.529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2854849710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0.232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659468809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0.784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1626067072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err="1">
                          <a:effectLst/>
                        </a:rPr>
                        <a:t>Vertisols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u="none" strike="noStrike" dirty="0" smtClean="0">
                          <a:effectLst/>
                        </a:rPr>
                        <a:t>0.612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3778050048"/>
                  </a:ext>
                </a:extLst>
              </a:tr>
              <a:tr h="35213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</a:t>
                      </a:r>
                      <a:r>
                        <a:rPr lang="en-US" sz="1800" b="1" i="1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0.583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00" marR="6900" marT="6900" marB="0" anchor="b"/>
                </a:tc>
                <a:extLst>
                  <a:ext uri="{0D108BD9-81ED-4DB2-BD59-A6C34878D82A}">
                    <a16:rowId xmlns:a16="http://schemas.microsoft.com/office/drawing/2014/main" xmlns="" val="4138240308"/>
                  </a:ext>
                </a:extLst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719" y="1266092"/>
            <a:ext cx="7555549" cy="49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627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8970"/>
            <a:ext cx="6345599" cy="41640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538" y="1448970"/>
            <a:ext cx="6356313" cy="41710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13207" y="970671"/>
            <a:ext cx="2725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True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en-US" altLang="zh-CN" dirty="0" smtClean="0"/>
              <a:t>LAD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63472" y="970671"/>
            <a:ext cx="3166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Prediction-</a:t>
            </a:r>
            <a:r>
              <a:rPr lang="zh-CN" altLang="en-US" dirty="0" smtClean="0"/>
              <a:t> 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Original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078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LDA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458" y="1934447"/>
            <a:ext cx="10058400" cy="4023360"/>
          </a:xfrm>
        </p:spPr>
        <p:txBody>
          <a:bodyPr/>
          <a:lstStyle/>
          <a:p>
            <a:r>
              <a:rPr lang="en-US" dirty="0" smtClean="0"/>
              <a:t>PCA Results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19908" y="1274654"/>
            <a:ext cx="4111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LDA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on reduced- dimension database </a:t>
            </a:r>
            <a:endParaRPr lang="en-US" sz="20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42076"/>
              </p:ext>
            </p:extLst>
          </p:nvPr>
        </p:nvGraphicFramePr>
        <p:xfrm>
          <a:off x="1810011" y="1922952"/>
          <a:ext cx="10033350" cy="14445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1534">
                  <a:extLst>
                    <a:ext uri="{9D8B030D-6E8A-4147-A177-3AD203B41FA5}">
                      <a16:colId xmlns:a16="http://schemas.microsoft.com/office/drawing/2014/main" xmlns="" val="953060514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767976886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2264140971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3244866279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3666229127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2639360683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612403726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1520712259"/>
                    </a:ext>
                  </a:extLst>
                </a:gridCol>
                <a:gridCol w="1011477">
                  <a:extLst>
                    <a:ext uri="{9D8B030D-6E8A-4147-A177-3AD203B41FA5}">
                      <a16:colId xmlns:a16="http://schemas.microsoft.com/office/drawing/2014/main" xmlns="" val="3830094917"/>
                    </a:ext>
                  </a:extLst>
                </a:gridCol>
              </a:tblGrid>
              <a:tr h="361144"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PC1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PC3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PC4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PC8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610753384"/>
                  </a:ext>
                </a:extLst>
              </a:tr>
              <a:tr h="3611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Standard deviation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32.638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25.633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11.000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8.588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1.539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10836604"/>
                  </a:ext>
                </a:extLst>
              </a:tr>
              <a:tr h="3611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Proportion of variance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0.555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0.342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0.063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0.038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084985693"/>
                  </a:ext>
                </a:extLst>
              </a:tr>
              <a:tr h="3611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Cumulative Proportion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0.555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0.897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0.960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</a:rPr>
                        <a:t>0.998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61933913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489456"/>
              </p:ext>
            </p:extLst>
          </p:nvPr>
        </p:nvGraphicFramePr>
        <p:xfrm>
          <a:off x="4421686" y="3523234"/>
          <a:ext cx="5636711" cy="26273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443">
                  <a:extLst>
                    <a:ext uri="{9D8B030D-6E8A-4147-A177-3AD203B41FA5}">
                      <a16:colId xmlns:a16="http://schemas.microsoft.com/office/drawing/2014/main" xmlns="" val="2442033081"/>
                    </a:ext>
                  </a:extLst>
                </a:gridCol>
                <a:gridCol w="1026067">
                  <a:extLst>
                    <a:ext uri="{9D8B030D-6E8A-4147-A177-3AD203B41FA5}">
                      <a16:colId xmlns:a16="http://schemas.microsoft.com/office/drawing/2014/main" xmlns="" val="3069743031"/>
                    </a:ext>
                  </a:extLst>
                </a:gridCol>
                <a:gridCol w="1026067">
                  <a:extLst>
                    <a:ext uri="{9D8B030D-6E8A-4147-A177-3AD203B41FA5}">
                      <a16:colId xmlns:a16="http://schemas.microsoft.com/office/drawing/2014/main" xmlns="" val="2995174482"/>
                    </a:ext>
                  </a:extLst>
                </a:gridCol>
                <a:gridCol w="1026067">
                  <a:extLst>
                    <a:ext uri="{9D8B030D-6E8A-4147-A177-3AD203B41FA5}">
                      <a16:colId xmlns:a16="http://schemas.microsoft.com/office/drawing/2014/main" xmlns="" val="1533397794"/>
                    </a:ext>
                  </a:extLst>
                </a:gridCol>
                <a:gridCol w="1026067">
                  <a:extLst>
                    <a:ext uri="{9D8B030D-6E8A-4147-A177-3AD203B41FA5}">
                      <a16:colId xmlns:a16="http://schemas.microsoft.com/office/drawing/2014/main" xmlns="" val="1031757759"/>
                    </a:ext>
                  </a:extLst>
                </a:gridCol>
              </a:tblGrid>
              <a:tr h="291932">
                <a:tc>
                  <a:txBody>
                    <a:bodyPr/>
                    <a:lstStyle/>
                    <a:p>
                      <a:pPr algn="ctr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PC1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PC2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PC3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PC4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95906464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Sand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-0.352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-0.777</a:t>
                      </a:r>
                      <a:endParaRPr lang="en-US" sz="15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-0.515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0.082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12851141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Clay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0.242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0.398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-0.676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0.567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19250338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Organic.Carbon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-0.005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-0.017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-0.058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0822694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Bulk.Density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-0.003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0.010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947155627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CEC.Soil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0.178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0.180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-0.519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-0.804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60108698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CEC.Clay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-0.011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-0.006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-0.025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-0.142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2276520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 err="1">
                          <a:effectLst/>
                        </a:rPr>
                        <a:t>Base.Saturation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0.886</a:t>
                      </a:r>
                      <a:endParaRPr lang="en-US" sz="15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-0.453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0.084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0.037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368194820"/>
                  </a:ext>
                </a:extLst>
              </a:tr>
              <a:tr h="291932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pH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0.031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-0.023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0.006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 dirty="0">
                          <a:effectLst/>
                        </a:rPr>
                        <a:t>-0.003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7201633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260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LDA </a:t>
            </a:r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1643267"/>
              </p:ext>
            </p:extLst>
          </p:nvPr>
        </p:nvGraphicFramePr>
        <p:xfrm>
          <a:off x="1197487" y="1991637"/>
          <a:ext cx="2973680" cy="4045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6400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0.472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0.338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0.462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0.104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0.741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0.353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0.477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0.793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0.345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0.537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619908" y="1274654"/>
            <a:ext cx="4111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LDA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on reduced- dimension database 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465" y="1856935"/>
            <a:ext cx="6538537" cy="429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41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95" y="1688123"/>
            <a:ext cx="6131216" cy="40233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560" y="1688123"/>
            <a:ext cx="6131215" cy="40233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13207" y="970671"/>
            <a:ext cx="2829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True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Reduced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263472" y="970671"/>
            <a:ext cx="327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Prediction-</a:t>
            </a:r>
            <a:r>
              <a:rPr lang="zh-CN" altLang="en-US" dirty="0" smtClean="0"/>
              <a:t> </a:t>
            </a:r>
            <a:r>
              <a:rPr lang="en-US" altLang="zh-CN" dirty="0" smtClean="0"/>
              <a:t>LDA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Reduced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667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706" y="386859"/>
            <a:ext cx="10058400" cy="1450757"/>
          </a:xfrm>
        </p:spPr>
        <p:txBody>
          <a:bodyPr/>
          <a:lstStyle/>
          <a:p>
            <a:r>
              <a:rPr lang="en-US" altLang="zh-CN" dirty="0" smtClean="0"/>
              <a:t>QDA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8765" y="1837616"/>
            <a:ext cx="10058400" cy="4023360"/>
          </a:xfrm>
        </p:spPr>
        <p:txBody>
          <a:bodyPr/>
          <a:lstStyle/>
          <a:p>
            <a:r>
              <a:rPr lang="en-US" dirty="0" smtClean="0"/>
              <a:t>Results from QDA on original database </a:t>
            </a:r>
            <a:endParaRPr lang="en-US" dirty="0"/>
          </a:p>
        </p:txBody>
      </p:sp>
      <p:graphicFrame>
        <p:nvGraphicFramePr>
          <p:cNvPr id="4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8119803"/>
              </p:ext>
            </p:extLst>
          </p:nvPr>
        </p:nvGraphicFramePr>
        <p:xfrm>
          <a:off x="734024" y="2292262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0.580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250786" y="1837616"/>
            <a:ext cx="4962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Results from QDA on </a:t>
            </a:r>
            <a:r>
              <a:rPr lang="en-US" dirty="0" smtClean="0"/>
              <a:t>Reduced-dimension database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500626"/>
              </p:ext>
            </p:extLst>
          </p:nvPr>
        </p:nvGraphicFramePr>
        <p:xfrm>
          <a:off x="7362381" y="2281823"/>
          <a:ext cx="2973680" cy="3964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6840">
                  <a:extLst>
                    <a:ext uri="{9D8B030D-6E8A-4147-A177-3AD203B41FA5}">
                      <a16:colId xmlns:a16="http://schemas.microsoft.com/office/drawing/2014/main" xmlns="" val="1896381141"/>
                    </a:ext>
                  </a:extLst>
                </a:gridCol>
                <a:gridCol w="1486840">
                  <a:extLst>
                    <a:ext uri="{9D8B030D-6E8A-4147-A177-3AD203B41FA5}">
                      <a16:colId xmlns:a16="http://schemas.microsoft.com/office/drawing/2014/main" xmlns="" val="3265388153"/>
                    </a:ext>
                  </a:extLst>
                </a:gridCol>
              </a:tblGrid>
              <a:tr h="4646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Soil Order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Prediction correction </a:t>
                      </a:r>
                      <a:r>
                        <a:rPr lang="en-US" sz="1800" u="none" strike="noStrike" dirty="0" smtClean="0">
                          <a:effectLst/>
                        </a:rPr>
                        <a:t>rate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4193067108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Alfisols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2916200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Andisols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61084334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Aridisols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150264306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Inceptisols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205873063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Mollisols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571323669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Oxisols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1945600114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Spodosols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851584695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Ultisols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695268272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Vertisols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383845840"/>
                  </a:ext>
                </a:extLst>
              </a:tr>
              <a:tr h="34058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>
                          <a:effectLst/>
                        </a:rPr>
                        <a:t>Overall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1" u="none" strike="noStrike" dirty="0" smtClean="0">
                          <a:effectLst/>
                        </a:rPr>
                        <a:t>0.538</a:t>
                      </a:r>
                      <a:endParaRPr lang="en-US" sz="18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xmlns="" val="39668718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950207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330</TotalTime>
  <Words>546</Words>
  <Application>Microsoft Macintosh PowerPoint</Application>
  <PresentationFormat>Widescreen</PresentationFormat>
  <Paragraphs>295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Mangal</vt:lpstr>
      <vt:lpstr>Wingdings</vt:lpstr>
      <vt:lpstr>宋体</vt:lpstr>
      <vt:lpstr>Retrospect</vt:lpstr>
      <vt:lpstr>LDA, QDA and Logistic Regression in classifying soil samples</vt:lpstr>
      <vt:lpstr>Introduction to dataset </vt:lpstr>
      <vt:lpstr>Classification Methodology </vt:lpstr>
      <vt:lpstr>LDA Results</vt:lpstr>
      <vt:lpstr>PowerPoint Presentation</vt:lpstr>
      <vt:lpstr>LDA Results</vt:lpstr>
      <vt:lpstr>LDA Results</vt:lpstr>
      <vt:lpstr>PowerPoint Presentation</vt:lpstr>
      <vt:lpstr>QDA Results</vt:lpstr>
      <vt:lpstr>Multinomial Logistic Regression Results</vt:lpstr>
      <vt:lpstr>Model Comparison and Conclusion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LDA, QDA and Log Regression in classfying soil samples</dc:title>
  <dc:creator>Fei Jiang</dc:creator>
  <cp:lastModifiedBy>Fei Jiang</cp:lastModifiedBy>
  <cp:revision>26</cp:revision>
  <dcterms:created xsi:type="dcterms:W3CDTF">2018-02-19T14:11:21Z</dcterms:created>
  <dcterms:modified xsi:type="dcterms:W3CDTF">2018-02-20T19:04:39Z</dcterms:modified>
</cp:coreProperties>
</file>

<file path=docProps/thumbnail.jpeg>
</file>